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sldIdLst>
    <p:sldId id="256" r:id="rId5"/>
    <p:sldId id="258" r:id="rId6"/>
    <p:sldId id="257" r:id="rId7"/>
    <p:sldId id="276" r:id="rId8"/>
    <p:sldId id="270" r:id="rId9"/>
    <p:sldId id="272" r:id="rId10"/>
    <p:sldId id="271" r:id="rId11"/>
    <p:sldId id="273" r:id="rId12"/>
    <p:sldId id="286" r:id="rId13"/>
    <p:sldId id="287" r:id="rId14"/>
    <p:sldId id="289" r:id="rId15"/>
    <p:sldId id="290" r:id="rId16"/>
    <p:sldId id="291" r:id="rId17"/>
    <p:sldId id="292" r:id="rId18"/>
    <p:sldId id="274" r:id="rId19"/>
    <p:sldId id="275" r:id="rId20"/>
    <p:sldId id="265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60" r:id="rId29"/>
    <p:sldId id="269" r:id="rId30"/>
    <p:sldId id="264" r:id="rId31"/>
    <p:sldId id="285" r:id="rId32"/>
  </p:sldIdLst>
  <p:sldSz cx="9906000" cy="6858000" type="A4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 autoAdjust="0"/>
  </p:normalViewPr>
  <p:slideViewPr>
    <p:cSldViewPr>
      <p:cViewPr varScale="1">
        <p:scale>
          <a:sx n="63" d="100"/>
          <a:sy n="63" d="100"/>
        </p:scale>
        <p:origin x="677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3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0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3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8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1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0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D238-B123-4700-8356-E3086F602ED7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9198-E7AF-4DFF-BCA9-9ABCF7F23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Keith.House@eastleigh.gov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536" y="908721"/>
            <a:ext cx="8711952" cy="24482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The future of housing </a:t>
            </a:r>
            <a:r>
              <a:rPr lang="en-GB" dirty="0"/>
              <a:t>s</a:t>
            </a:r>
            <a:r>
              <a:rPr lang="en-GB" dirty="0" smtClean="0"/>
              <a:t>upply:</a:t>
            </a:r>
            <a:br>
              <a:rPr lang="en-GB" dirty="0" smtClean="0"/>
            </a:br>
            <a:r>
              <a:rPr lang="en-GB" dirty="0" smtClean="0"/>
              <a:t>How can councils help build </a:t>
            </a:r>
            <a:br>
              <a:rPr lang="en-GB" dirty="0" smtClean="0"/>
            </a:br>
            <a:r>
              <a:rPr lang="en-GB" dirty="0" smtClean="0"/>
              <a:t>ONE MILLLION HOMES</a:t>
            </a:r>
            <a:endParaRPr lang="en-GB" dirty="0" smtClean="0">
              <a:cs typeface="+mj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36650" y="6249988"/>
            <a:ext cx="2087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27 September 2016</a:t>
            </a:r>
            <a:endParaRPr lang="en-GB" sz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00925" y="63087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GB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www.local.gov.uk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3708920"/>
            <a:ext cx="1684784" cy="2527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4213" y="4581128"/>
            <a:ext cx="34569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0" dirty="0" smtClean="0">
                <a:latin typeface="+mj-lt"/>
              </a:rPr>
              <a:t>Cllr Keith House</a:t>
            </a:r>
            <a:br>
              <a:rPr lang="en-GB" sz="3200" b="0" dirty="0" smtClean="0">
                <a:latin typeface="+mj-lt"/>
              </a:rPr>
            </a:br>
            <a:r>
              <a:rPr lang="en-GB" sz="1800" b="0" dirty="0" smtClean="0">
                <a:latin typeface="+mj-lt"/>
              </a:rPr>
              <a:t>Co-author “Local Government </a:t>
            </a:r>
            <a:br>
              <a:rPr lang="en-GB" sz="1800" b="0" dirty="0" smtClean="0">
                <a:latin typeface="+mj-lt"/>
              </a:rPr>
            </a:br>
            <a:r>
              <a:rPr lang="en-GB" sz="1800" b="0" dirty="0" smtClean="0">
                <a:latin typeface="+mj-lt"/>
              </a:rPr>
              <a:t>Role in Housing Supply” (2015)</a:t>
            </a:r>
            <a:br>
              <a:rPr lang="en-GB" sz="1800" b="0" dirty="0" smtClean="0">
                <a:latin typeface="+mj-lt"/>
              </a:rPr>
            </a:br>
            <a:r>
              <a:rPr lang="en-GB" sz="1800" b="0" dirty="0" smtClean="0">
                <a:latin typeface="+mj-lt"/>
              </a:rPr>
              <a:t>Leader, Eastleigh BC</a:t>
            </a:r>
            <a:endParaRPr lang="en-GB" sz="1800" b="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4739098"/>
            <a:ext cx="1547911" cy="1099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Housing White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Speed up Local Plans</a:t>
            </a:r>
          </a:p>
          <a:p>
            <a:pPr lvl="1"/>
            <a:r>
              <a:rPr lang="en-GB" dirty="0" smtClean="0"/>
              <a:t>Objectively assessed housing numbers</a:t>
            </a:r>
          </a:p>
          <a:p>
            <a:pPr lvl="1"/>
            <a:r>
              <a:rPr lang="en-GB" dirty="0" smtClean="0"/>
              <a:t>Ensure every Council has a plan, updated every 5 years</a:t>
            </a:r>
          </a:p>
          <a:p>
            <a:pPr lvl="1"/>
            <a:r>
              <a:rPr lang="en-GB" dirty="0" smtClean="0"/>
              <a:t>Option of combined plans</a:t>
            </a:r>
          </a:p>
          <a:p>
            <a:r>
              <a:rPr lang="en-GB" dirty="0" smtClean="0"/>
              <a:t>Homes in the Right Place</a:t>
            </a:r>
            <a:endParaRPr lang="en-GB" dirty="0"/>
          </a:p>
          <a:p>
            <a:pPr lvl="1"/>
            <a:r>
              <a:rPr lang="en-GB" dirty="0" smtClean="0"/>
              <a:t>No greenbelt reduction</a:t>
            </a:r>
            <a:endParaRPr lang="en-GB" dirty="0"/>
          </a:p>
          <a:p>
            <a:pPr lvl="1"/>
            <a:r>
              <a:rPr lang="en-GB" dirty="0" smtClean="0"/>
              <a:t>Renewed focus on brownfield</a:t>
            </a:r>
            <a:endParaRPr lang="en-GB" dirty="0"/>
          </a:p>
          <a:p>
            <a:pPr lvl="1"/>
            <a:r>
              <a:rPr lang="en-GB" dirty="0" smtClean="0"/>
              <a:t>Increase density</a:t>
            </a:r>
          </a:p>
          <a:p>
            <a:pPr lvl="1"/>
            <a:r>
              <a:rPr lang="en-GB" dirty="0" smtClean="0"/>
              <a:t>Public land (again)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5" y="3284984"/>
            <a:ext cx="2205549" cy="31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Housing White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 Homes Faster</a:t>
            </a:r>
          </a:p>
          <a:p>
            <a:pPr lvl="1"/>
            <a:r>
              <a:rPr lang="en-GB" dirty="0" smtClean="0"/>
              <a:t>Increase Fees</a:t>
            </a:r>
          </a:p>
          <a:p>
            <a:pPr lvl="1"/>
            <a:r>
              <a:rPr lang="en-GB" dirty="0" smtClean="0"/>
              <a:t>Charge for Appeals</a:t>
            </a:r>
          </a:p>
          <a:p>
            <a:pPr lvl="1"/>
            <a:r>
              <a:rPr lang="en-GB" dirty="0" smtClean="0"/>
              <a:t>2 Year Permissions</a:t>
            </a:r>
          </a:p>
          <a:p>
            <a:r>
              <a:rPr lang="en-GB" dirty="0" smtClean="0"/>
              <a:t>Infrastructure and Skills</a:t>
            </a:r>
            <a:endParaRPr lang="en-GB" dirty="0"/>
          </a:p>
          <a:p>
            <a:pPr lvl="1"/>
            <a:r>
              <a:rPr lang="en-GB" dirty="0" smtClean="0"/>
              <a:t>£2.3bn Housing Infrastructure Fund</a:t>
            </a:r>
            <a:endParaRPr lang="en-GB" dirty="0"/>
          </a:p>
          <a:p>
            <a:pPr lvl="1"/>
            <a:r>
              <a:rPr lang="en-GB" dirty="0" smtClean="0"/>
              <a:t>Review S106 and CIL</a:t>
            </a:r>
            <a:endParaRPr lang="en-GB" dirty="0"/>
          </a:p>
          <a:p>
            <a:pPr lvl="1"/>
            <a:r>
              <a:rPr lang="en-GB" dirty="0" smtClean="0"/>
              <a:t>“Housing Delivery Test” for councils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284984"/>
            <a:ext cx="2205549" cy="31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Housing White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Councils and Housing Associations</a:t>
            </a:r>
          </a:p>
          <a:p>
            <a:pPr lvl="1"/>
            <a:r>
              <a:rPr lang="en-GB" dirty="0" smtClean="0"/>
              <a:t>Potential post 2020 to borrow against income</a:t>
            </a:r>
          </a:p>
          <a:p>
            <a:pPr lvl="1"/>
            <a:r>
              <a:rPr lang="en-GB" dirty="0" smtClean="0"/>
              <a:t>New vehicles and JVs?</a:t>
            </a:r>
          </a:p>
          <a:p>
            <a:pPr lvl="1"/>
            <a:r>
              <a:rPr lang="en-GB" dirty="0" smtClean="0"/>
              <a:t>Homes England (HCA) to help</a:t>
            </a:r>
          </a:p>
          <a:p>
            <a:r>
              <a:rPr lang="en-GB" dirty="0" smtClean="0"/>
              <a:t>Diversify the Market</a:t>
            </a:r>
            <a:endParaRPr lang="en-GB" dirty="0"/>
          </a:p>
          <a:p>
            <a:pPr lvl="1"/>
            <a:r>
              <a:rPr lang="en-GB" dirty="0" smtClean="0"/>
              <a:t>£3bn Home Building Fund</a:t>
            </a:r>
            <a:endParaRPr lang="en-GB" dirty="0"/>
          </a:p>
          <a:p>
            <a:pPr lvl="1"/>
            <a:r>
              <a:rPr lang="en-GB" dirty="0" smtClean="0"/>
              <a:t>Review S106 and CIL</a:t>
            </a:r>
            <a:endParaRPr lang="en-GB" dirty="0"/>
          </a:p>
          <a:p>
            <a:pPr lvl="1"/>
            <a:r>
              <a:rPr lang="en-GB" dirty="0" smtClean="0"/>
              <a:t>Modern methods of construction</a:t>
            </a:r>
          </a:p>
          <a:p>
            <a:pPr lvl="1"/>
            <a:r>
              <a:rPr lang="en-GB" dirty="0" smtClean="0"/>
              <a:t>Councils to plan for more homes for </a:t>
            </a:r>
            <a:br>
              <a:rPr lang="en-GB" dirty="0" smtClean="0"/>
            </a:br>
            <a:r>
              <a:rPr lang="en-GB" dirty="0" smtClean="0"/>
              <a:t>older and disabled people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284984"/>
            <a:ext cx="2205549" cy="31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Housing White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07" y="1440053"/>
            <a:ext cx="4587190" cy="3435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536" y="4797152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0" dirty="0" smtClean="0">
                <a:solidFill>
                  <a:schemeClr val="tx1"/>
                </a:solidFill>
                <a:latin typeface="+mn-lt"/>
              </a:rPr>
              <a:t>Lots of good stuff…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5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Election: New Consensus?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Progress since publication -</a:t>
            </a:r>
          </a:p>
          <a:p>
            <a:pPr lvl="1"/>
            <a:r>
              <a:rPr lang="en-GB" dirty="0" err="1" smtClean="0"/>
              <a:t>Sajid</a:t>
            </a:r>
            <a:r>
              <a:rPr lang="en-GB" dirty="0" smtClean="0"/>
              <a:t> </a:t>
            </a:r>
            <a:r>
              <a:rPr lang="en-GB" dirty="0" err="1" smtClean="0"/>
              <a:t>Javid</a:t>
            </a:r>
            <a:r>
              <a:rPr lang="en-GB" dirty="0" smtClean="0"/>
              <a:t> announces prospectus for</a:t>
            </a:r>
            <a:br>
              <a:rPr lang="en-GB" dirty="0" smtClean="0"/>
            </a:br>
            <a:r>
              <a:rPr lang="en-GB" dirty="0" smtClean="0"/>
              <a:t>Housing Infrastructure Fund at </a:t>
            </a:r>
            <a:br>
              <a:rPr lang="en-GB" dirty="0" smtClean="0"/>
            </a:br>
            <a:r>
              <a:rPr lang="en-GB" dirty="0" smtClean="0"/>
              <a:t>LGA Conference</a:t>
            </a:r>
          </a:p>
          <a:p>
            <a:pPr lvl="1"/>
            <a:r>
              <a:rPr lang="en-GB" dirty="0" smtClean="0"/>
              <a:t>And states that consultation on new</a:t>
            </a:r>
            <a:br>
              <a:rPr lang="en-GB" dirty="0" smtClean="0"/>
            </a:br>
            <a:r>
              <a:rPr lang="en-GB" dirty="0" smtClean="0"/>
              <a:t>“Objectively Assessed Need” simplification</a:t>
            </a:r>
            <a:br>
              <a:rPr lang="en-GB" dirty="0" smtClean="0"/>
            </a:br>
            <a:r>
              <a:rPr lang="en-GB" dirty="0" smtClean="0"/>
              <a:t>will follow later in July</a:t>
            </a:r>
          </a:p>
          <a:p>
            <a:pPr marL="0" indent="0">
              <a:buNone/>
            </a:pPr>
            <a:r>
              <a:rPr lang="en-GB" dirty="0" smtClean="0"/>
              <a:t>Grenfell Tower Disaster</a:t>
            </a:r>
            <a:endParaRPr lang="en-GB" dirty="0"/>
          </a:p>
          <a:p>
            <a:pPr lvl="1"/>
            <a:r>
              <a:rPr lang="en-GB" dirty="0" smtClean="0"/>
              <a:t>Renewed emphasis on regulation</a:t>
            </a:r>
            <a:endParaRPr lang="en-GB" dirty="0"/>
          </a:p>
          <a:p>
            <a:pPr lvl="1"/>
            <a:r>
              <a:rPr lang="en-GB" dirty="0" smtClean="0"/>
              <a:t>Questions on standards </a:t>
            </a:r>
            <a:br>
              <a:rPr lang="en-GB" dirty="0" smtClean="0"/>
            </a:br>
            <a:r>
              <a:rPr lang="en-GB" dirty="0" smtClean="0"/>
              <a:t>and building control</a:t>
            </a:r>
            <a:endParaRPr lang="en-GB" dirty="0"/>
          </a:p>
          <a:p>
            <a:pPr lvl="1"/>
            <a:r>
              <a:rPr lang="en-GB" dirty="0" smtClean="0"/>
              <a:t>Retrospective refits?</a:t>
            </a:r>
          </a:p>
          <a:p>
            <a:pPr lvl="1"/>
            <a:r>
              <a:rPr lang="en-GB" dirty="0" smtClean="0"/>
              <a:t>New emphasis on affordable housing?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1484784"/>
            <a:ext cx="1917516" cy="2708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02" y="4365104"/>
            <a:ext cx="3047323" cy="17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300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496" y="1412777"/>
            <a:ext cx="8593003" cy="4176464"/>
          </a:xfrm>
        </p:spPr>
      </p:pic>
      <p:sp>
        <p:nvSpPr>
          <p:cNvPr id="3" name="Rectangle 2"/>
          <p:cNvSpPr/>
          <p:nvPr/>
        </p:nvSpPr>
        <p:spPr>
          <a:xfrm>
            <a:off x="416496" y="404665"/>
            <a:ext cx="7013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chemeClr val="tx1"/>
                </a:solidFill>
                <a:latin typeface="+mj-lt"/>
              </a:rPr>
              <a:t>Will it build more houses?</a:t>
            </a:r>
            <a:endParaRPr lang="en-GB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0" y="2705725"/>
            <a:ext cx="65089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0" dirty="0" smtClean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b="0" dirty="0" smtClean="0">
              <a:solidFill>
                <a:schemeClr val="tx1"/>
              </a:solidFill>
            </a:endParaRPr>
          </a:p>
          <a:p>
            <a:endParaRPr lang="en-GB" b="0" dirty="0">
              <a:solidFill>
                <a:schemeClr val="tx1"/>
              </a:solidFill>
            </a:endParaRP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pPr algn="r"/>
            <a:r>
              <a:rPr lang="en-GB" b="0" dirty="0" smtClean="0">
                <a:solidFill>
                  <a:schemeClr val="tx1"/>
                </a:solidFill>
              </a:rPr>
              <a:t>   …a qualified “yes”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608" y="1034338"/>
            <a:ext cx="8915400" cy="11430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0" y="4336521"/>
            <a:ext cx="2952592" cy="22115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332656"/>
            <a:ext cx="4904545" cy="367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372196"/>
            <a:ext cx="1770956" cy="2183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4017474"/>
            <a:ext cx="2625579" cy="1663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21" y="5155644"/>
            <a:ext cx="1716460" cy="1392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496" y="332656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chemeClr val="tx1"/>
                </a:solidFill>
              </a:rPr>
              <a:t>…it won’t happen by itself…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7" y="4797152"/>
            <a:ext cx="89154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Leadership!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292515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1" y="1124744"/>
            <a:ext cx="9276672" cy="34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Plan</a:t>
            </a:r>
          </a:p>
          <a:p>
            <a:r>
              <a:rPr lang="en-GB" dirty="0" smtClean="0"/>
              <a:t>5-Year Supply</a:t>
            </a:r>
          </a:p>
          <a:p>
            <a:r>
              <a:rPr lang="en-GB" dirty="0" smtClean="0"/>
              <a:t>Being innovative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2392" y="2780928"/>
            <a:ext cx="5261123" cy="37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Finance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Council’s business plan</a:t>
            </a:r>
          </a:p>
          <a:p>
            <a:r>
              <a:rPr lang="en-GB" dirty="0" smtClean="0"/>
              <a:t>Borrowing powers</a:t>
            </a:r>
          </a:p>
          <a:p>
            <a:r>
              <a:rPr lang="en-GB" dirty="0" smtClean="0"/>
              <a:t>Understand why development is blocked</a:t>
            </a:r>
          </a:p>
          <a:p>
            <a:r>
              <a:rPr lang="en-GB" dirty="0" smtClean="0"/>
              <a:t>Sort it out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3777398"/>
            <a:ext cx="2415148" cy="267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4289622"/>
            <a:ext cx="2232248" cy="2163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3645024"/>
            <a:ext cx="24038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4784"/>
            <a:ext cx="8634164" cy="464138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Under supply of housing for </a:t>
            </a:r>
            <a:br>
              <a:rPr lang="en-GB" dirty="0" smtClean="0"/>
            </a:br>
            <a:r>
              <a:rPr lang="en-GB" dirty="0" smtClean="0"/>
              <a:t>nearly 40 years</a:t>
            </a:r>
          </a:p>
          <a:p>
            <a:r>
              <a:rPr lang="en-GB" dirty="0" smtClean="0"/>
              <a:t>Accepted need between </a:t>
            </a:r>
            <a:br>
              <a:rPr lang="en-GB" dirty="0" smtClean="0"/>
            </a:br>
            <a:r>
              <a:rPr lang="en-GB" dirty="0" smtClean="0"/>
              <a:t>200-300,000</a:t>
            </a:r>
            <a:br>
              <a:rPr lang="en-GB" dirty="0" smtClean="0"/>
            </a:br>
            <a:r>
              <a:rPr lang="en-GB" dirty="0" smtClean="0"/>
              <a:t>allowing for catch up</a:t>
            </a:r>
            <a:endParaRPr lang="en-GB" dirty="0"/>
          </a:p>
          <a:p>
            <a:r>
              <a:rPr lang="en-GB" dirty="0" smtClean="0"/>
              <a:t>Current supply typically </a:t>
            </a:r>
            <a:br>
              <a:rPr lang="en-GB" dirty="0" smtClean="0"/>
            </a:br>
            <a:r>
              <a:rPr lang="en-GB" dirty="0" smtClean="0"/>
              <a:t>150,000</a:t>
            </a:r>
            <a:br>
              <a:rPr lang="en-GB" dirty="0" smtClean="0"/>
            </a:br>
            <a:r>
              <a:rPr lang="en-GB" sz="2600" i="1" dirty="0" smtClean="0"/>
              <a:t>(last quarter ‘16 showed 190,000 </a:t>
            </a:r>
            <a:br>
              <a:rPr lang="en-GB" sz="2600" i="1" dirty="0" smtClean="0"/>
            </a:br>
            <a:r>
              <a:rPr lang="en-GB" sz="2600" i="1" dirty="0" err="1" smtClean="0"/>
              <a:t>inc</a:t>
            </a:r>
            <a:r>
              <a:rPr lang="en-GB" sz="2600" i="1" dirty="0" smtClean="0"/>
              <a:t> 30,000 conversions)</a:t>
            </a:r>
          </a:p>
          <a:p>
            <a:r>
              <a:rPr lang="en-GB" dirty="0" smtClean="0"/>
              <a:t>Government target of “One million homes”</a:t>
            </a:r>
          </a:p>
          <a:p>
            <a:r>
              <a:rPr lang="en-GB" dirty="0" smtClean="0"/>
              <a:t>Fundamental – more homes = more affordable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1484784"/>
            <a:ext cx="373887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56792"/>
            <a:ext cx="8505896" cy="47633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548680"/>
            <a:ext cx="3678912" cy="28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Political and managerial leadership</a:t>
            </a:r>
          </a:p>
          <a:p>
            <a:r>
              <a:rPr lang="en-GB" dirty="0" smtClean="0"/>
              <a:t>Own the problem</a:t>
            </a:r>
          </a:p>
          <a:p>
            <a:r>
              <a:rPr lang="en-GB" dirty="0" smtClean="0"/>
              <a:t>Identify solutions</a:t>
            </a:r>
          </a:p>
          <a:p>
            <a:r>
              <a:rPr lang="en-GB" dirty="0" smtClean="0"/>
              <a:t>Deliver them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16" y="2852936"/>
            <a:ext cx="4806720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071917"/>
            <a:ext cx="4564511" cy="27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councils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Maximise use of HRA borrowing</a:t>
            </a:r>
          </a:p>
          <a:p>
            <a:r>
              <a:rPr lang="en-GB" dirty="0" smtClean="0"/>
              <a:t>Understand stalled sites - and deliver</a:t>
            </a:r>
          </a:p>
          <a:p>
            <a:r>
              <a:rPr lang="en-GB" dirty="0" smtClean="0"/>
              <a:t>Re-examine underused land</a:t>
            </a:r>
          </a:p>
          <a:p>
            <a:r>
              <a:rPr lang="en-GB" dirty="0" smtClean="0"/>
              <a:t>Setting up a housing company</a:t>
            </a:r>
          </a:p>
          <a:p>
            <a:pPr lvl="1"/>
            <a:r>
              <a:rPr lang="en-GB" dirty="0" smtClean="0"/>
              <a:t>Directly invest for market sale and rent</a:t>
            </a:r>
          </a:p>
          <a:p>
            <a:r>
              <a:rPr lang="en-GB" dirty="0" smtClean="0"/>
              <a:t>Forward-fund infrastructure</a:t>
            </a:r>
          </a:p>
          <a:p>
            <a:r>
              <a:rPr lang="en-GB" dirty="0" smtClean="0"/>
              <a:t>Buy and develop land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8" y="4581128"/>
            <a:ext cx="3354436" cy="19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0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directly invest?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1/3 – 1/3 – 1/3 – Sale / Market Rent / Affordable</a:t>
            </a:r>
          </a:p>
          <a:p>
            <a:endParaRPr lang="en-GB" sz="1500" dirty="0"/>
          </a:p>
          <a:p>
            <a:r>
              <a:rPr lang="en-GB" dirty="0" smtClean="0"/>
              <a:t>Market rent</a:t>
            </a:r>
          </a:p>
          <a:p>
            <a:pPr lvl="1"/>
            <a:r>
              <a:rPr lang="en-GB" dirty="0" smtClean="0"/>
              <a:t>Improve quality of sector</a:t>
            </a:r>
          </a:p>
          <a:p>
            <a:pPr lvl="1"/>
            <a:r>
              <a:rPr lang="en-GB" dirty="0" smtClean="0"/>
              <a:t>Tenure diversity</a:t>
            </a:r>
          </a:p>
          <a:p>
            <a:pPr lvl="1"/>
            <a:r>
              <a:rPr lang="en-GB" dirty="0" smtClean="0"/>
              <a:t>Insatiable forward demand</a:t>
            </a:r>
          </a:p>
          <a:p>
            <a:pPr lvl="1"/>
            <a:r>
              <a:rPr lang="en-GB" dirty="0" smtClean="0"/>
              <a:t>Income to council</a:t>
            </a:r>
          </a:p>
          <a:p>
            <a:pPr lvl="1"/>
            <a:r>
              <a:rPr lang="en-GB" dirty="0" smtClean="0"/>
              <a:t>Increase supply as avoids absorption issues</a:t>
            </a:r>
          </a:p>
          <a:p>
            <a:pPr lvl="1"/>
            <a:endParaRPr lang="en-GB" sz="1500" dirty="0"/>
          </a:p>
          <a:p>
            <a:r>
              <a:rPr lang="en-GB" dirty="0" smtClean="0"/>
              <a:t>Market sale</a:t>
            </a:r>
          </a:p>
          <a:p>
            <a:pPr lvl="1"/>
            <a:r>
              <a:rPr lang="en-GB" dirty="0" smtClean="0"/>
              <a:t>Direct commissioning as part of business case </a:t>
            </a:r>
          </a:p>
          <a:p>
            <a:pPr lvl="1"/>
            <a:r>
              <a:rPr lang="en-GB" dirty="0" smtClean="0"/>
              <a:t>Cash-flow assistance for viability</a:t>
            </a:r>
          </a:p>
          <a:p>
            <a:pPr lvl="1"/>
            <a:r>
              <a:rPr lang="en-GB" dirty="0"/>
              <a:t>Market sale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844824"/>
            <a:ext cx="1991555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399137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476672"/>
            <a:ext cx="3864383" cy="2571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005064"/>
            <a:ext cx="3223328" cy="2414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548155"/>
            <a:ext cx="3262291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4118850"/>
            <a:ext cx="4131332" cy="2313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2511544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0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government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Councils committed to sector-led improvement</a:t>
            </a:r>
          </a:p>
          <a:p>
            <a:r>
              <a:rPr lang="en-GB" dirty="0"/>
              <a:t>F</a:t>
            </a:r>
            <a:r>
              <a:rPr lang="en-GB" dirty="0" smtClean="0"/>
              <a:t>inancial circumstances forcing new innovations and partnerships</a:t>
            </a:r>
          </a:p>
          <a:p>
            <a:r>
              <a:rPr lang="en-GB" dirty="0" smtClean="0"/>
              <a:t>LGA has sector-led innovation hub, </a:t>
            </a:r>
            <a:br>
              <a:rPr lang="en-GB" dirty="0" smtClean="0"/>
            </a:br>
            <a:r>
              <a:rPr lang="en-GB" dirty="0" smtClean="0"/>
              <a:t>keen to capture and share practice</a:t>
            </a:r>
          </a:p>
          <a:p>
            <a:r>
              <a:rPr lang="en-GB" dirty="0" smtClean="0"/>
              <a:t>Housing &amp; Finance Institute set up following Elphicke-House Report &amp; Budget 2015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40" y="5085184"/>
            <a:ext cx="1597722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40" y="2924944"/>
            <a:ext cx="172285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12" y="207845"/>
            <a:ext cx="2142797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09" y="4095795"/>
            <a:ext cx="6264030" cy="207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7796" y="617100"/>
            <a:ext cx="56946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+mn-lt"/>
              </a:rPr>
              <a:t>The Housing &amp; Finance Institute</a:t>
            </a:r>
          </a:p>
          <a:p>
            <a:endParaRPr lang="en-GB" sz="20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The HFi works nationally with business and councils to support capacity building for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Flagship Housing Business Ready programme for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Worked with around 50 councils (district, borough, unitary, county) and LEPs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Launching new Growth Programme for county councils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Running first national Infrastructure dependencies pilot – housing &amp; growth capacity</a:t>
            </a:r>
            <a:endParaRPr lang="en-GB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1676" y="2463916"/>
            <a:ext cx="6604572" cy="4090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8584" y="2031253"/>
            <a:ext cx="218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n-lt"/>
              </a:rPr>
              <a:t>4 sections of HBR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0912" y="6168419"/>
            <a:ext cx="437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+mn-lt"/>
              </a:rPr>
              <a:t>4 parts to the programme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6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is no silver bullet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Improvement relies on:</a:t>
            </a:r>
          </a:p>
          <a:p>
            <a:pPr lvl="1"/>
            <a:r>
              <a:rPr lang="en-GB" sz="3200" dirty="0" smtClean="0"/>
              <a:t>Powers </a:t>
            </a:r>
          </a:p>
          <a:p>
            <a:pPr lvl="1"/>
            <a:r>
              <a:rPr lang="en-GB" sz="3200" dirty="0" smtClean="0"/>
              <a:t>Flexibilities</a:t>
            </a:r>
          </a:p>
          <a:p>
            <a:pPr lvl="1"/>
            <a:r>
              <a:rPr lang="en-GB" sz="3200" dirty="0" smtClean="0"/>
              <a:t>Certainty</a:t>
            </a:r>
          </a:p>
          <a:p>
            <a:pPr lvl="1"/>
            <a:r>
              <a:rPr lang="en-GB" sz="3200" dirty="0" smtClean="0"/>
              <a:t>Partnership</a:t>
            </a:r>
          </a:p>
          <a:p>
            <a:pPr lvl="1"/>
            <a:r>
              <a:rPr lang="en-GB" sz="3200" dirty="0" smtClean="0"/>
              <a:t>Leadership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56" y="1628800"/>
            <a:ext cx="33859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9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4052" y="5357555"/>
            <a:ext cx="5184576" cy="11980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u="sng" dirty="0" smtClean="0">
                <a:solidFill>
                  <a:srgbClr val="002060"/>
                </a:solidFill>
                <a:hlinkClick r:id="rId2"/>
              </a:rPr>
              <a:t>www.thehfi.com</a:t>
            </a:r>
            <a:r>
              <a:rPr lang="en-GB" sz="3100" dirty="0" smtClean="0">
                <a:solidFill>
                  <a:srgbClr val="002060"/>
                </a:solidFill>
                <a:hlinkClick r:id="rId2"/>
              </a:rPr>
              <a:t/>
            </a:r>
            <a:br>
              <a:rPr lang="en-GB" sz="3100" dirty="0" smtClean="0">
                <a:solidFill>
                  <a:srgbClr val="002060"/>
                </a:solidFill>
                <a:hlinkClick r:id="rId2"/>
              </a:rPr>
            </a:br>
            <a:r>
              <a:rPr lang="en-GB" sz="3100" dirty="0" smtClean="0">
                <a:solidFill>
                  <a:srgbClr val="002060"/>
                </a:solidFill>
                <a:hlinkClick r:id="rId2"/>
              </a:rPr>
              <a:t>Keith.House@eastleigh.gov.uk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endParaRPr lang="en-GB" dirty="0" smtClean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36650" y="6249988"/>
            <a:ext cx="2087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27 September 2016</a:t>
            </a:r>
            <a:endParaRPr lang="en-GB" sz="1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00925" y="6308725"/>
            <a:ext cx="2087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GB" sz="1200">
                <a:solidFill>
                  <a:schemeClr val="bg1"/>
                </a:solidFill>
                <a:latin typeface="Arial" charset="0"/>
                <a:ea typeface="ＭＳ Ｐゴシック" charset="0"/>
              </a:rPr>
              <a:t>www.local.gov.uk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3687449"/>
            <a:ext cx="1684784" cy="2527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476672"/>
            <a:ext cx="7071737" cy="47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cs typeface="+mj-cs"/>
              </a:rPr>
              <a:t>Local government’s wider role in housing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Planner and </a:t>
            </a:r>
            <a:br>
              <a:rPr lang="en-GB" dirty="0" smtClean="0">
                <a:cs typeface="+mn-cs"/>
              </a:rPr>
            </a:br>
            <a:r>
              <a:rPr lang="en-GB" dirty="0" smtClean="0">
                <a:cs typeface="+mn-cs"/>
              </a:rPr>
              <a:t>place-shaper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Developer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Landlord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Housing duties to </a:t>
            </a:r>
            <a:br>
              <a:rPr lang="en-GB" dirty="0" smtClean="0">
                <a:cs typeface="+mn-cs"/>
              </a:rPr>
            </a:br>
            <a:r>
              <a:rPr lang="en-GB" dirty="0" smtClean="0">
                <a:cs typeface="+mn-cs"/>
              </a:rPr>
              <a:t>the vulnerable</a:t>
            </a:r>
          </a:p>
          <a:p>
            <a:pPr eaLnBrk="1" hangingPunct="1">
              <a:defRPr/>
            </a:pPr>
            <a:r>
              <a:rPr lang="en-GB" dirty="0" smtClean="0">
                <a:cs typeface="+mn-cs"/>
              </a:rPr>
              <a:t>Housing duties to enable an </a:t>
            </a:r>
            <a:br>
              <a:rPr lang="en-GB" dirty="0" smtClean="0">
                <a:cs typeface="+mn-cs"/>
              </a:rPr>
            </a:br>
            <a:r>
              <a:rPr lang="en-GB" dirty="0" smtClean="0">
                <a:cs typeface="+mn-cs"/>
              </a:rPr>
              <a:t>effective private rented sector</a:t>
            </a:r>
            <a:br>
              <a:rPr lang="en-GB" dirty="0" smtClean="0">
                <a:cs typeface="+mn-cs"/>
              </a:rPr>
            </a:br>
            <a:endParaRPr lang="en-GB" sz="19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GB" b="1" i="1" dirty="0" smtClean="0"/>
              <a:t>But: we’re not building enough homes.  Why?</a:t>
            </a:r>
          </a:p>
          <a:p>
            <a:pPr eaLnBrk="1" hangingPunct="1">
              <a:defRPr/>
            </a:pPr>
            <a:endParaRPr lang="en-GB" dirty="0" smtClean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1676256"/>
            <a:ext cx="4544806" cy="2643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we’re not building enough homes…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6113884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Isn’t is all about planning?</a:t>
            </a:r>
            <a:br>
              <a:rPr lang="en-GB" dirty="0" smtClean="0"/>
            </a:br>
            <a:endParaRPr lang="en-GB" sz="1900" dirty="0" smtClean="0"/>
          </a:p>
          <a:p>
            <a:pPr marL="0" indent="0">
              <a:buNone/>
            </a:pPr>
            <a:r>
              <a:rPr lang="en-GB" dirty="0"/>
              <a:t> 	</a:t>
            </a:r>
            <a:r>
              <a:rPr lang="en-GB" b="1" i="1" dirty="0" smtClean="0"/>
              <a:t>It’s what government </a:t>
            </a:r>
            <a:br>
              <a:rPr lang="en-GB" b="1" i="1" dirty="0" smtClean="0"/>
            </a:br>
            <a:r>
              <a:rPr lang="en-GB" b="1" i="1" dirty="0" smtClean="0"/>
              <a:t>	has often said </a:t>
            </a:r>
            <a:endParaRPr lang="en-GB" b="1" i="1" dirty="0"/>
          </a:p>
          <a:p>
            <a:endParaRPr lang="en-GB" dirty="0" smtClean="0"/>
          </a:p>
          <a:p>
            <a:r>
              <a:rPr lang="en-GB" dirty="0" smtClean="0"/>
              <a:t>Isn’t it all about lack of useable cash?</a:t>
            </a:r>
          </a:p>
          <a:p>
            <a:pPr marL="457200" lvl="1" indent="0">
              <a:buNone/>
            </a:pPr>
            <a:endParaRPr lang="en-GB" sz="1900" dirty="0" smtClean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b="1" i="1" dirty="0" smtClean="0"/>
              <a:t>It’s what councils </a:t>
            </a:r>
            <a:br>
              <a:rPr lang="en-GB" b="1" i="1" dirty="0" smtClean="0"/>
            </a:br>
            <a:r>
              <a:rPr lang="en-GB" b="1" i="1" dirty="0" smtClean="0"/>
              <a:t>	have often said</a:t>
            </a:r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1844824"/>
            <a:ext cx="3840765" cy="1540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4014828"/>
            <a:ext cx="2961170" cy="19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going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Big changes from Government </a:t>
            </a:r>
            <a:br>
              <a:rPr lang="en-GB" dirty="0" smtClean="0"/>
            </a:br>
            <a:r>
              <a:rPr lang="en-GB" dirty="0" smtClean="0"/>
              <a:t>-  Housing &amp; Planning Act </a:t>
            </a:r>
            <a:br>
              <a:rPr lang="en-GB" dirty="0" smtClean="0"/>
            </a:br>
            <a:r>
              <a:rPr lang="en-GB" dirty="0" smtClean="0"/>
              <a:t>	Autumn Statement 2015 </a:t>
            </a:r>
            <a:br>
              <a:rPr lang="en-GB" dirty="0" smtClean="0"/>
            </a:br>
            <a:r>
              <a:rPr lang="en-GB" dirty="0" smtClean="0"/>
              <a:t>	Budget 2016</a:t>
            </a:r>
            <a:br>
              <a:rPr lang="en-GB" dirty="0" smtClean="0"/>
            </a:br>
            <a:r>
              <a:rPr lang="en-GB" dirty="0" smtClean="0"/>
              <a:t>	Autumn Statement 2016 </a:t>
            </a:r>
            <a:br>
              <a:rPr lang="en-GB" dirty="0" smtClean="0"/>
            </a:br>
            <a:r>
              <a:rPr lang="en-GB" dirty="0" smtClean="0"/>
              <a:t>	Housing White Paper </a:t>
            </a:r>
            <a:br>
              <a:rPr lang="en-GB" dirty="0" smtClean="0"/>
            </a:br>
            <a:r>
              <a:rPr lang="en-GB" b="1" i="1" dirty="0" smtClean="0"/>
              <a:t>– all will help, won’t it?</a:t>
            </a:r>
            <a:br>
              <a:rPr lang="en-GB" b="1" i="1" dirty="0" smtClean="0"/>
            </a:br>
            <a:endParaRPr lang="en-GB" sz="1500" b="1" i="1" dirty="0" smtClean="0"/>
          </a:p>
          <a:p>
            <a:r>
              <a:rPr lang="en-GB" dirty="0" smtClean="0"/>
              <a:t>Local authorities resource constrained </a:t>
            </a:r>
            <a:br>
              <a:rPr lang="en-GB" dirty="0" smtClean="0"/>
            </a:br>
            <a:r>
              <a:rPr lang="en-GB" b="1" i="1" dirty="0" smtClean="0"/>
              <a:t>– or are they?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80" y="2204864"/>
            <a:ext cx="3240360" cy="24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Chancellor Osborne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£20bn for housing before AS 2016 -</a:t>
            </a:r>
            <a:br>
              <a:rPr lang="en-GB" dirty="0" smtClean="0"/>
            </a:br>
            <a:r>
              <a:rPr lang="en-GB" dirty="0" smtClean="0"/>
              <a:t>possibly biggest ever boost for housing</a:t>
            </a:r>
          </a:p>
          <a:p>
            <a:r>
              <a:rPr lang="en-GB" dirty="0" smtClean="0"/>
              <a:t>Funding for Starter Homes</a:t>
            </a:r>
          </a:p>
          <a:p>
            <a:r>
              <a:rPr lang="en-GB" dirty="0" smtClean="0"/>
              <a:t>Funding for Help to Buy</a:t>
            </a:r>
          </a:p>
          <a:p>
            <a:r>
              <a:rPr lang="en-GB" dirty="0" smtClean="0"/>
              <a:t>Loan funding for developers</a:t>
            </a:r>
          </a:p>
          <a:p>
            <a:r>
              <a:rPr lang="en-GB" dirty="0" smtClean="0"/>
              <a:t>Emphasis on more</a:t>
            </a:r>
            <a:br>
              <a:rPr lang="en-GB" dirty="0" smtClean="0"/>
            </a:br>
            <a:r>
              <a:rPr lang="en-GB" dirty="0" smtClean="0"/>
              <a:t>home ownership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42" y="4077072"/>
            <a:ext cx="3610422" cy="24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7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&amp; Planning 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trike="sngStrike" dirty="0" smtClean="0"/>
              <a:t>Aimed at clear shift to </a:t>
            </a:r>
            <a:br>
              <a:rPr lang="en-GB" strike="sngStrike" dirty="0" smtClean="0"/>
            </a:br>
            <a:r>
              <a:rPr lang="en-GB" strike="sngStrike" dirty="0" smtClean="0"/>
              <a:t>home ownership</a:t>
            </a:r>
          </a:p>
          <a:p>
            <a:r>
              <a:rPr lang="en-GB" strike="sngStrike" dirty="0" smtClean="0"/>
              <a:t>Extension of Right to Buy </a:t>
            </a:r>
            <a:br>
              <a:rPr lang="en-GB" strike="sngStrike" dirty="0" smtClean="0"/>
            </a:br>
            <a:r>
              <a:rPr lang="en-GB" strike="sngStrike" dirty="0" smtClean="0"/>
              <a:t>to Housing Associations</a:t>
            </a:r>
          </a:p>
          <a:p>
            <a:r>
              <a:rPr lang="en-GB" strike="sngStrike" dirty="0" smtClean="0"/>
              <a:t>Pay to Stay</a:t>
            </a:r>
          </a:p>
          <a:p>
            <a:r>
              <a:rPr lang="en-GB" strike="sngStrike" dirty="0" smtClean="0"/>
              <a:t>Starter Homes</a:t>
            </a:r>
          </a:p>
          <a:p>
            <a:r>
              <a:rPr lang="en-GB" dirty="0" smtClean="0"/>
              <a:t>Compulsory Purchase Orders</a:t>
            </a:r>
          </a:p>
          <a:p>
            <a:r>
              <a:rPr lang="en-GB" dirty="0" smtClean="0"/>
              <a:t>Rogue Landlords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2492896"/>
            <a:ext cx="351672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Chancellor Hammond</a:t>
            </a:r>
            <a:br>
              <a:rPr lang="en-GB" dirty="0" smtClean="0"/>
            </a:br>
            <a:r>
              <a:rPr lang="en-GB" dirty="0" smtClean="0"/>
              <a:t>Autumn Statement 2016 – A reality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£2.3bn Housing Infrastructure Fund </a:t>
            </a:r>
            <a:br>
              <a:rPr lang="en-GB" dirty="0" smtClean="0"/>
            </a:br>
            <a:r>
              <a:rPr lang="en-GB" dirty="0" smtClean="0"/>
              <a:t>to unlock supply – 100,000 homes?</a:t>
            </a:r>
          </a:p>
          <a:p>
            <a:r>
              <a:rPr lang="en-GB" dirty="0" smtClean="0"/>
              <a:t>£1.4bn for 40,000 extra affordable housing starts for affordable rent and low cost ownership</a:t>
            </a:r>
          </a:p>
          <a:p>
            <a:r>
              <a:rPr lang="en-GB" dirty="0" smtClean="0"/>
              <a:t>£2bn for accelerated </a:t>
            </a:r>
            <a:br>
              <a:rPr lang="en-GB" dirty="0" smtClean="0"/>
            </a:br>
            <a:r>
              <a:rPr lang="en-GB" dirty="0" smtClean="0"/>
              <a:t>construction on surplus </a:t>
            </a:r>
            <a:br>
              <a:rPr lang="en-GB" dirty="0" smtClean="0"/>
            </a:br>
            <a:r>
              <a:rPr lang="en-GB" dirty="0" smtClean="0"/>
              <a:t>public sector land</a:t>
            </a:r>
          </a:p>
          <a:p>
            <a:r>
              <a:rPr lang="en-GB" dirty="0" smtClean="0"/>
              <a:t>Pay to Stay becomes </a:t>
            </a:r>
            <a:br>
              <a:rPr lang="en-GB" dirty="0" smtClean="0"/>
            </a:br>
            <a:r>
              <a:rPr lang="en-GB" dirty="0" smtClean="0"/>
              <a:t>voluntary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3835413"/>
            <a:ext cx="41531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204642"/>
            <a:ext cx="4627121" cy="65367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504" y="332656"/>
            <a:ext cx="4248472" cy="6192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6400" dirty="0" smtClean="0"/>
              <a:t>The Housing </a:t>
            </a:r>
            <a:br>
              <a:rPr lang="en-GB" sz="6400" dirty="0" smtClean="0"/>
            </a:br>
            <a:r>
              <a:rPr lang="en-GB" sz="6400" dirty="0" smtClean="0"/>
              <a:t>White Paper </a:t>
            </a:r>
            <a:br>
              <a:rPr lang="en-GB" sz="6400" dirty="0" smtClean="0"/>
            </a:br>
            <a:endParaRPr lang="en-GB" sz="4600" dirty="0"/>
          </a:p>
          <a:p>
            <a:r>
              <a:rPr lang="en-GB" sz="4600" dirty="0" smtClean="0"/>
              <a:t>“The right homes in the right places”</a:t>
            </a:r>
            <a:endParaRPr lang="en-GB" sz="4600" dirty="0"/>
          </a:p>
          <a:p>
            <a:r>
              <a:rPr lang="en-GB" sz="4600" dirty="0" smtClean="0"/>
              <a:t>We need to build homes faster</a:t>
            </a:r>
            <a:endParaRPr lang="en-GB" sz="4600" dirty="0"/>
          </a:p>
          <a:p>
            <a:r>
              <a:rPr lang="en-GB" sz="4600" dirty="0" smtClean="0"/>
              <a:t>We will diversify the housing market</a:t>
            </a:r>
            <a:endParaRPr lang="en-GB" sz="4600" dirty="0"/>
          </a:p>
          <a:p>
            <a:r>
              <a:rPr lang="en-GB" sz="4600" dirty="0" smtClean="0"/>
              <a:t>We will help people now</a:t>
            </a:r>
          </a:p>
          <a:p>
            <a:endParaRPr lang="en-GB" sz="4600" dirty="0"/>
          </a:p>
          <a:p>
            <a:pPr marL="0" indent="0" algn="ctr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0302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GA Template" ma:contentTypeID="0x010100EA92B86869201A47A543F6D87CFC688C00782A79939181BF4380D2C19791EBF7D8" ma:contentTypeVersion="4" ma:contentTypeDescription="" ma:contentTypeScope="" ma:versionID="bf8ae83d068adbc6b5fb173721201eaf">
  <xsd:schema xmlns:xsd="http://www.w3.org/2001/XMLSchema" xmlns:xs="http://www.w3.org/2001/XMLSchema" xmlns:p="http://schemas.microsoft.com/office/2006/metadata/properties" xmlns:ns2="a2450aae-1d20-4711-921f-ba4e3dc97b4d" targetNamespace="http://schemas.microsoft.com/office/2006/metadata/properties" ma:root="true" ma:fieldsID="fbaccaf7257c89ec6066c50dbe807aaa" ns2:_="">
    <xsd:import namespace="a2450aae-1d20-4711-921f-ba4e3dc97b4d"/>
    <xsd:element name="properties">
      <xsd:complexType>
        <xsd:sequence>
          <xsd:element name="documentManagement">
            <xsd:complexType>
              <xsd:all>
                <xsd:element ref="ns2:LGA_x0020_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50aae-1d20-4711-921f-ba4e3dc97b4d" elementFormDefault="qualified">
    <xsd:import namespace="http://schemas.microsoft.com/office/2006/documentManagement/types"/>
    <xsd:import namespace="http://schemas.microsoft.com/office/infopath/2007/PartnerControls"/>
    <xsd:element name="LGA_x0020_Template" ma:index="8" nillable="true" ma:displayName="Template Type" ma:format="Dropdown" ma:internalName="LGA_x0020_Template">
      <xsd:simpleType>
        <xsd:restriction base="dms:Choice">
          <xsd:enumeration value="HR"/>
          <xsd:enumeration value="Health and Safety"/>
          <xsd:enumeration value="IT"/>
          <xsd:enumeration value="Finance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GA_x0020_Template xmlns="a2450aae-1d20-4711-921f-ba4e3dc97b4d">Template</LGA_x0020_Template>
  </documentManagement>
</p:properties>
</file>

<file path=customXml/itemProps1.xml><?xml version="1.0" encoding="utf-8"?>
<ds:datastoreItem xmlns:ds="http://schemas.openxmlformats.org/officeDocument/2006/customXml" ds:itemID="{1CBAB536-FC7D-4E32-9F6A-C0C7BD54B76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CC547C6-223C-4189-BC17-455E8C520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50aae-1d20-4711-921f-ba4e3dc97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612D8-9F9D-4251-A3BD-DF2EEC2966E4}">
  <ds:schemaRefs>
    <ds:schemaRef ds:uri="http://purl.org/dc/elements/1.1/"/>
    <ds:schemaRef ds:uri="a2450aae-1d20-4711-921f-ba4e3dc97b4d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497</Words>
  <Application>Microsoft Office PowerPoint</Application>
  <PresentationFormat>A4 Paper (210x297 mm)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Office Theme</vt:lpstr>
      <vt:lpstr>The future of housing supply: How can councils help build  ONE MILLLION HOMES</vt:lpstr>
      <vt:lpstr>Context</vt:lpstr>
      <vt:lpstr>Local government’s wider role in housing</vt:lpstr>
      <vt:lpstr>But we’re not building enough homes…</vt:lpstr>
      <vt:lpstr>What are we going to do?</vt:lpstr>
      <vt:lpstr>Chancellor Osborne</vt:lpstr>
      <vt:lpstr>Housing &amp; Planning Act</vt:lpstr>
      <vt:lpstr>Chancellor Hammond Autumn Statement 2016 – A reality check</vt:lpstr>
      <vt:lpstr> </vt:lpstr>
      <vt:lpstr>The Housing White Paper</vt:lpstr>
      <vt:lpstr>The Housing White Paper</vt:lpstr>
      <vt:lpstr>The Housing White Paper</vt:lpstr>
      <vt:lpstr>The Housing White Paper</vt:lpstr>
      <vt:lpstr>After the Election: New Consensus?</vt:lpstr>
      <vt:lpstr>  </vt:lpstr>
      <vt:lpstr> </vt:lpstr>
      <vt:lpstr>Leadership!</vt:lpstr>
      <vt:lpstr>Planning Matters</vt:lpstr>
      <vt:lpstr>Finance Matters</vt:lpstr>
      <vt:lpstr> </vt:lpstr>
      <vt:lpstr>Leadership Matters</vt:lpstr>
      <vt:lpstr>What can councils do?</vt:lpstr>
      <vt:lpstr>Why directly invest?</vt:lpstr>
      <vt:lpstr> </vt:lpstr>
      <vt:lpstr>Local government improvement</vt:lpstr>
      <vt:lpstr>PowerPoint Presentation</vt:lpstr>
      <vt:lpstr>There is no silver bullet</vt:lpstr>
      <vt:lpstr>www.thehfi.com Keith.House@eastleigh.gov.uk </vt:lpstr>
    </vt:vector>
  </TitlesOfParts>
  <Company>LGA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Effectively Regulating Private Housing and Tackling Rogue Landlords</dc:title>
  <dc:creator>Nick Porter</dc:creator>
  <cp:lastModifiedBy>Anderson, Neil</cp:lastModifiedBy>
  <cp:revision>37</cp:revision>
  <cp:lastPrinted>2016-11-27T22:36:58Z</cp:lastPrinted>
  <dcterms:created xsi:type="dcterms:W3CDTF">2016-09-26T15:49:34Z</dcterms:created>
  <dcterms:modified xsi:type="dcterms:W3CDTF">2017-07-19T08:41:58Z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IDEA</vt:lpwstr>
  </property>
  <property fmtid="{D5CDD505-2E9C-101B-9397-08002B2CF9AE}" pid="3" name="DC.date.issued">
    <vt:lpwstr>2010-07-26T00:00:00Z</vt:lpwstr>
  </property>
  <property fmtid="{D5CDD505-2E9C-101B-9397-08002B2CF9AE}" pid="4" name="Move to Archive">
    <vt:lpwstr>Current</vt:lpwstr>
  </property>
  <property fmtid="{D5CDD505-2E9C-101B-9397-08002B2CF9AE}" pid="5" name="DC.Description">
    <vt:lpwstr>powerpoint template</vt:lpwstr>
  </property>
  <property fmtid="{D5CDD505-2E9C-101B-9397-08002B2CF9AE}" pid="6" name="Status">
    <vt:lpwstr>[None]</vt:lpwstr>
  </property>
  <property fmtid="{D5CDD505-2E9C-101B-9397-08002B2CF9AE}" pid="7" name="DC.Author">
    <vt:lpwstr>Julia White</vt:lpwstr>
  </property>
  <property fmtid="{D5CDD505-2E9C-101B-9397-08002B2CF9AE}" pid="8" name="DC.creator">
    <vt:lpwstr>Marketing</vt:lpwstr>
  </property>
  <property fmtid="{D5CDD505-2E9C-101B-9397-08002B2CF9AE}" pid="9" name="Date">
    <vt:lpwstr>2010-07-26T00:00:00Z</vt:lpwstr>
  </property>
  <property fmtid="{D5CDD505-2E9C-101B-9397-08002B2CF9AE}" pid="10" name="DC.Language">
    <vt:lpwstr>eng</vt:lpwstr>
  </property>
  <property fmtid="{D5CDD505-2E9C-101B-9397-08002B2CF9AE}" pid="11" name="Work area">
    <vt:lpwstr/>
  </property>
  <property fmtid="{D5CDD505-2E9C-101B-9397-08002B2CF9AE}" pid="12" name="DC.Type">
    <vt:lpwstr/>
  </property>
  <property fmtid="{D5CDD505-2E9C-101B-9397-08002B2CF9AE}" pid="13" name="e-GMS.subject.keyword">
    <vt:lpwstr/>
  </property>
  <property fmtid="{D5CDD505-2E9C-101B-9397-08002B2CF9AE}" pid="14" name="LGA Template">
    <vt:lpwstr>Template</vt:lpwstr>
  </property>
  <property fmtid="{D5CDD505-2E9C-101B-9397-08002B2CF9AE}" pid="15" name="ContentTypeId">
    <vt:lpwstr>0x010100EA92B86869201A47A543F6D87CFC688C00782A79939181BF4380D2C19791EBF7D8</vt:lpwstr>
  </property>
</Properties>
</file>